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Outfit Extra Bold"/>
      <p:regular r:id="rId17"/>
    </p:embeddedFont>
    <p:embeddedFont>
      <p:font typeface="Arimo"/>
      <p:regular r:id="rId18"/>
    </p:embeddedFont>
    <p:embeddedFont>
      <p:font typeface="Arimo"/>
      <p:regular r:id="rId19"/>
    </p:embeddedFont>
    <p:embeddedFont>
      <p:font typeface="Arimo"/>
      <p:regular r:id="rId20"/>
    </p:embeddedFont>
    <p:embeddedFont>
      <p:font typeface="Arimo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3-2.png>
</file>

<file path=ppt/media/image-5-1.png>
</file>

<file path=ppt/media/image-6-1.png>
</file>

<file path=ppt/media/image-7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Analyzing transactional data to uncover insights into spending patterns, customer segments, and product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9620" y="604718"/>
            <a:ext cx="7086481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Business Recommendations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2011" y="1738253"/>
            <a:ext cx="329803" cy="329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84114" y="1731526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Boost Subscriptions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484114" y="2207062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Promote exclusive benefits.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3005316"/>
            <a:ext cx="329803" cy="3298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84114" y="2998589"/>
            <a:ext cx="3586639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Loyalty Programs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484114" y="3474125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Reward repeat buyers.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011" y="4272379"/>
            <a:ext cx="329803" cy="32980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84114" y="4265652"/>
            <a:ext cx="2923342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Review Discount Policy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484114" y="4741188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Balance sales with margin control.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2011" y="5539442"/>
            <a:ext cx="329803" cy="32980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84114" y="5532715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Product Positioning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484114" y="6008251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Highlight top-rated products.</a:t>
            </a:r>
            <a:endParaRPr lang="en-US" sz="17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52011" y="6806505"/>
            <a:ext cx="329803" cy="32980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84114" y="6799778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Targeted Marketing</a:t>
            </a:r>
            <a:endParaRPr lang="en-US" sz="2150" dirty="0"/>
          </a:p>
        </p:txBody>
      </p:sp>
      <p:sp>
        <p:nvSpPr>
          <p:cNvPr id="17" name="Text 10"/>
          <p:cNvSpPr/>
          <p:nvPr/>
        </p:nvSpPr>
        <p:spPr>
          <a:xfrm>
            <a:off x="1484114" y="7275314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Focus on high-revenue age groups.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34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4" name="Shape 1"/>
          <p:cNvSpPr/>
          <p:nvPr/>
        </p:nvSpPr>
        <p:spPr>
          <a:xfrm>
            <a:off x="793790" y="2308146"/>
            <a:ext cx="3664744" cy="2403396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2277666"/>
            <a:ext cx="3664744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196798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7" name="Text 4"/>
          <p:cNvSpPr/>
          <p:nvPr/>
        </p:nvSpPr>
        <p:spPr>
          <a:xfrm>
            <a:off x="2490014" y="213812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051084" y="2875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3365540"/>
            <a:ext cx="31501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3,900 purchases analyzed.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685348" y="2308146"/>
            <a:ext cx="3664863" cy="2403396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4685348" y="2277666"/>
            <a:ext cx="3664863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2" name="Shape 9"/>
          <p:cNvSpPr/>
          <p:nvPr/>
        </p:nvSpPr>
        <p:spPr>
          <a:xfrm>
            <a:off x="6177498" y="196798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13" name="Text 10"/>
          <p:cNvSpPr/>
          <p:nvPr/>
        </p:nvSpPr>
        <p:spPr>
          <a:xfrm>
            <a:off x="6381571" y="213812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4942642" y="2875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42642" y="3365540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Spending patterns, customer segments, product preferences.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93790" y="5278517"/>
            <a:ext cx="7556421" cy="1677591"/>
          </a:xfrm>
          <a:prstGeom prst="roundRect">
            <a:avLst>
              <a:gd name="adj" fmla="val 8721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793790" y="5248037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8" name="Shape 15"/>
          <p:cNvSpPr/>
          <p:nvPr/>
        </p:nvSpPr>
        <p:spPr>
          <a:xfrm>
            <a:off x="4231779" y="493835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19" name="Text 16"/>
          <p:cNvSpPr/>
          <p:nvPr/>
        </p:nvSpPr>
        <p:spPr>
          <a:xfrm>
            <a:off x="4435852" y="5108496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1051084" y="58454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Strategic Goals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1051084" y="6335911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Guide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8334" y="470059"/>
            <a:ext cx="4274106" cy="534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Dataset Summary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1908334" y="1431488"/>
            <a:ext cx="2137053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Points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1908334" y="1869400"/>
            <a:ext cx="5198269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Rows: 3,900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1908334" y="2202656"/>
            <a:ext cx="5198269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Columns: 18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1908334" y="2646998"/>
            <a:ext cx="2137053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Features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1908334" y="3084909"/>
            <a:ext cx="5198269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 demographics (Age, Gender, Location, Subscription)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908334" y="3418165"/>
            <a:ext cx="5198269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Purchase details (Item, Category, Amount, Season, Size, Color)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1908334" y="3751421"/>
            <a:ext cx="5198269" cy="546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Shopping behavior (Discount, Promo, Previous Purchases, Frequency, Review, Shipping)</a:t>
            </a:r>
            <a:endParaRPr lang="en-US" sz="13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1179" y="1452920"/>
            <a:ext cx="5198269" cy="5198269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7531179" y="6843474"/>
            <a:ext cx="5198269" cy="726162"/>
          </a:xfrm>
          <a:prstGeom prst="roundRect">
            <a:avLst>
              <a:gd name="adj" fmla="val 9888"/>
            </a:avLst>
          </a:prstGeom>
          <a:solidFill>
            <a:srgbClr val="C3BCF6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034" y="7097911"/>
            <a:ext cx="213598" cy="17085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8086487" y="7056953"/>
            <a:ext cx="447210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Missing Data: 37 values in Review Rating column.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93119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36549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Imported with pandas, checked structure and summary statistics.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Imputed missing Review Rating values using median.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2205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Renamed columns to snake_case.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Created age_group and purchase_frequency_days.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584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Loaded cleaned data into PostgreSQL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758" y="608409"/>
            <a:ext cx="5517237" cy="689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Analysis (SQL)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258758" y="1629013"/>
            <a:ext cx="7599283" cy="1332548"/>
          </a:xfrm>
          <a:prstGeom prst="roundRect">
            <a:avLst>
              <a:gd name="adj" fmla="val 10979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28278" y="1629013"/>
            <a:ext cx="121920" cy="1332548"/>
          </a:xfrm>
          <a:prstGeom prst="roundRect">
            <a:avLst>
              <a:gd name="adj" fmla="val 76026"/>
            </a:avLst>
          </a:prstGeom>
          <a:solidFill>
            <a:srgbClr val="5E4CE6"/>
          </a:solidFill>
          <a:ln/>
        </p:spPr>
      </p:sp>
      <p:sp>
        <p:nvSpPr>
          <p:cNvPr id="6" name="Text 3"/>
          <p:cNvSpPr/>
          <p:nvPr/>
        </p:nvSpPr>
        <p:spPr>
          <a:xfrm>
            <a:off x="6601301" y="1880116"/>
            <a:ext cx="2758559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Revenue by Gender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601301" y="2357318"/>
            <a:ext cx="700563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Female: $75,191 | Male: $157,890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8758" y="3182183"/>
            <a:ext cx="7599283" cy="1332548"/>
          </a:xfrm>
          <a:prstGeom prst="roundRect">
            <a:avLst>
              <a:gd name="adj" fmla="val 10979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228278" y="3182183"/>
            <a:ext cx="121920" cy="1332548"/>
          </a:xfrm>
          <a:prstGeom prst="roundRect">
            <a:avLst>
              <a:gd name="adj" fmla="val 76026"/>
            </a:avLst>
          </a:prstGeom>
          <a:solidFill>
            <a:srgbClr val="5E4CE6"/>
          </a:solidFill>
          <a:ln/>
        </p:spPr>
      </p:sp>
      <p:sp>
        <p:nvSpPr>
          <p:cNvPr id="10" name="Text 7"/>
          <p:cNvSpPr/>
          <p:nvPr/>
        </p:nvSpPr>
        <p:spPr>
          <a:xfrm>
            <a:off x="6601301" y="3433286"/>
            <a:ext cx="389608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High-Spending Discount Users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6601301" y="3910489"/>
            <a:ext cx="700563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Identified 839 customers.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58758" y="4735354"/>
            <a:ext cx="7599283" cy="1332548"/>
          </a:xfrm>
          <a:prstGeom prst="roundRect">
            <a:avLst>
              <a:gd name="adj" fmla="val 10979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28278" y="4735354"/>
            <a:ext cx="121920" cy="1332548"/>
          </a:xfrm>
          <a:prstGeom prst="roundRect">
            <a:avLst>
              <a:gd name="adj" fmla="val 76026"/>
            </a:avLst>
          </a:prstGeom>
          <a:solidFill>
            <a:srgbClr val="5E4CE6"/>
          </a:solidFill>
          <a:ln/>
        </p:spPr>
      </p:sp>
      <p:sp>
        <p:nvSpPr>
          <p:cNvPr id="14" name="Text 11"/>
          <p:cNvSpPr/>
          <p:nvPr/>
        </p:nvSpPr>
        <p:spPr>
          <a:xfrm>
            <a:off x="6601301" y="4986457"/>
            <a:ext cx="3149679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Top 5 Products by Rating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601301" y="5463659"/>
            <a:ext cx="700563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Gloves (3.86), Sandals (3.84), Boots (3.82), Hat (3.80), Skirt (3.78)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6258758" y="6288524"/>
            <a:ext cx="7599283" cy="1332548"/>
          </a:xfrm>
          <a:prstGeom prst="roundRect">
            <a:avLst>
              <a:gd name="adj" fmla="val 10979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228278" y="6288524"/>
            <a:ext cx="121920" cy="1332548"/>
          </a:xfrm>
          <a:prstGeom prst="roundRect">
            <a:avLst>
              <a:gd name="adj" fmla="val 76026"/>
            </a:avLst>
          </a:prstGeom>
          <a:solidFill>
            <a:srgbClr val="5E4CE6"/>
          </a:solidFill>
          <a:ln/>
        </p:spPr>
      </p:sp>
      <p:sp>
        <p:nvSpPr>
          <p:cNvPr id="18" name="Text 15"/>
          <p:cNvSpPr/>
          <p:nvPr/>
        </p:nvSpPr>
        <p:spPr>
          <a:xfrm>
            <a:off x="6601301" y="6539627"/>
            <a:ext cx="341709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Shipping Type Comparison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6601301" y="7016829"/>
            <a:ext cx="700563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Standard: $58.46 | Express: $60.48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33130" y="530066"/>
            <a:ext cx="8788360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SQL Insights: Subscriptions &amp; Discounts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1233130" y="1635681"/>
            <a:ext cx="5847398" cy="2296120"/>
          </a:xfrm>
          <a:prstGeom prst="roundRect">
            <a:avLst>
              <a:gd name="adj" fmla="val 351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33036" y="1835587"/>
            <a:ext cx="3606046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Subscribers vs. Non-Subscribers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1433036" y="2328267"/>
            <a:ext cx="5447586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Subscribers: 1053 customers, Avg Spend $59.49, Total Revenue $62,645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1433036" y="3116580"/>
            <a:ext cx="5447586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Non-Subscribers: 2847 customers, Avg Spend $59.87, Total Revenue $170,436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1233130" y="4124087"/>
            <a:ext cx="5847398" cy="1507808"/>
          </a:xfrm>
          <a:prstGeom prst="roundRect">
            <a:avLst>
              <a:gd name="adj" fmla="val 535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433036" y="4323993"/>
            <a:ext cx="3391019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Discount-Dependent Products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433036" y="4816673"/>
            <a:ext cx="5447586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Hat (50%), Sneakers (49.66%), Coat (49.07%), Sweater (48.17%), Pants (47.37%)</a:t>
            </a:r>
            <a:endParaRPr lang="en-US" sz="15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7254" y="1635681"/>
            <a:ext cx="5847398" cy="58473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0810"/>
            <a:ext cx="92797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Segmentation &amp; Revenue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69750"/>
            <a:ext cx="4196358" cy="2774156"/>
          </a:xfrm>
          <a:prstGeom prst="roundRect">
            <a:avLst>
              <a:gd name="adj" fmla="val 3434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24270" y="4700230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E9E6FA"/>
          </a:solidFill>
          <a:ln/>
        </p:spPr>
      </p:sp>
      <p:sp>
        <p:nvSpPr>
          <p:cNvPr id="6" name="Text 3"/>
          <p:cNvSpPr/>
          <p:nvPr/>
        </p:nvSpPr>
        <p:spPr>
          <a:xfrm>
            <a:off x="2721888" y="482393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051084" y="56074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Segments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6097905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Loyal: 3116, New: 83, Returning: 701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4669750"/>
            <a:ext cx="4196358" cy="2774156"/>
          </a:xfrm>
          <a:prstGeom prst="roundRect">
            <a:avLst>
              <a:gd name="adj" fmla="val 3434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247442" y="4700230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E9E6FA"/>
          </a:solidFill>
          <a:ln/>
        </p:spPr>
      </p:sp>
      <p:sp>
        <p:nvSpPr>
          <p:cNvPr id="11" name="Text 8"/>
          <p:cNvSpPr/>
          <p:nvPr/>
        </p:nvSpPr>
        <p:spPr>
          <a:xfrm>
            <a:off x="7145060" y="482393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5474256" y="5607487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474256" y="6452235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No: 2518, Yes: 958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640133" y="4669750"/>
            <a:ext cx="4196358" cy="2774156"/>
          </a:xfrm>
          <a:prstGeom prst="roundRect">
            <a:avLst>
              <a:gd name="adj" fmla="val 3434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9670613" y="4700230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E9E6FA"/>
          </a:solidFill>
          <a:ln/>
        </p:spPr>
      </p:sp>
      <p:sp>
        <p:nvSpPr>
          <p:cNvPr id="16" name="Text 13"/>
          <p:cNvSpPr/>
          <p:nvPr/>
        </p:nvSpPr>
        <p:spPr>
          <a:xfrm>
            <a:off x="11568232" y="482393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4"/>
          <p:cNvSpPr/>
          <p:nvPr/>
        </p:nvSpPr>
        <p:spPr>
          <a:xfrm>
            <a:off x="9897427" y="5607487"/>
            <a:ext cx="29566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9897427" y="6097905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Young Adult: $62,143, Middle-aged: $59,197, Adult: $55,978, Senior: $55,763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5278"/>
            <a:ext cx="67804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Top Products by Category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87685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39530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462" y="3539014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34935" y="3539014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Accessories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243161" y="3539014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Jewelry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151388" y="3539014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171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404562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4189333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334935" y="418933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Clothing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6243161" y="418933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Blouse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151388" y="418933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171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695944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462" y="4839653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2334935" y="483965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Footwear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6243161" y="483965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Sandals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151388" y="483965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160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534626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462" y="5489972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2334935" y="5489972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Outerwear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6243161" y="5489972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Jacket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151388" y="5489972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163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17376" y="391001"/>
            <a:ext cx="3555563" cy="444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Power BI Dashboard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2817376" y="1119783"/>
            <a:ext cx="8995648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Interactive dashboard for visual insights.</a:t>
            </a:r>
            <a:endParaRPr lang="en-US" sz="1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17376" y="1507331"/>
            <a:ext cx="6659880" cy="366522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382566" y="6256853"/>
            <a:ext cx="1749266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3.9K</a:t>
            </a:r>
            <a:endParaRPr lang="en-US" sz="2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637" y="5367933"/>
            <a:ext cx="2133362" cy="21333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817376" y="7678936"/>
            <a:ext cx="2880003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Customers</a:t>
            </a:r>
            <a:endParaRPr lang="en-US" sz="1100" dirty="0"/>
          </a:p>
        </p:txBody>
      </p:sp>
      <p:sp>
        <p:nvSpPr>
          <p:cNvPr id="8" name="Text 4"/>
          <p:cNvSpPr/>
          <p:nvPr/>
        </p:nvSpPr>
        <p:spPr>
          <a:xfrm>
            <a:off x="6440329" y="6256853"/>
            <a:ext cx="1749266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$59.76</a:t>
            </a:r>
            <a:endParaRPr lang="en-US" sz="2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5367933"/>
            <a:ext cx="2133362" cy="21333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875139" y="7678936"/>
            <a:ext cx="2880003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Avg. Purchase</a:t>
            </a:r>
            <a:endParaRPr lang="en-US" sz="1100" dirty="0"/>
          </a:p>
        </p:txBody>
      </p:sp>
      <p:sp>
        <p:nvSpPr>
          <p:cNvPr id="11" name="Text 6"/>
          <p:cNvSpPr/>
          <p:nvPr/>
        </p:nvSpPr>
        <p:spPr>
          <a:xfrm>
            <a:off x="9498211" y="6256853"/>
            <a:ext cx="1749266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3.75</a:t>
            </a:r>
            <a:endParaRPr lang="en-US" sz="2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282" y="5367933"/>
            <a:ext cx="2133362" cy="213336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932902" y="7678936"/>
            <a:ext cx="2880122" cy="227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Avg. Review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2026-01-22T07:36:04Z</dcterms:created>
  <dcterms:modified xsi:type="dcterms:W3CDTF">2026-01-22T07:36:04Z</dcterms:modified>
</cp:coreProperties>
</file>